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8"/>
  </p:notesMasterIdLst>
  <p:sldIdLst>
    <p:sldId id="258" r:id="rId2"/>
    <p:sldId id="343" r:id="rId3"/>
    <p:sldId id="366" r:id="rId4"/>
    <p:sldId id="364" r:id="rId5"/>
    <p:sldId id="363" r:id="rId6"/>
    <p:sldId id="354" r:id="rId7"/>
    <p:sldId id="360" r:id="rId8"/>
    <p:sldId id="355" r:id="rId9"/>
    <p:sldId id="358" r:id="rId10"/>
    <p:sldId id="356" r:id="rId11"/>
    <p:sldId id="361" r:id="rId12"/>
    <p:sldId id="359" r:id="rId13"/>
    <p:sldId id="362" r:id="rId14"/>
    <p:sldId id="365" r:id="rId15"/>
    <p:sldId id="305" r:id="rId16"/>
    <p:sldId id="34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F8F"/>
    <a:srgbClr val="000000"/>
    <a:srgbClr val="A12B2F"/>
    <a:srgbClr val="007836"/>
    <a:srgbClr val="ECAA00"/>
    <a:srgbClr val="76777B"/>
    <a:srgbClr val="00609C"/>
    <a:srgbClr val="ECAC00"/>
    <a:srgbClr val="00A19C"/>
    <a:srgbClr val="0082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05" autoAdjust="0"/>
    <p:restoredTop sz="93502" autoAdjust="0"/>
  </p:normalViewPr>
  <p:slideViewPr>
    <p:cSldViewPr snapToGrid="0" showGuides="1">
      <p:cViewPr>
        <p:scale>
          <a:sx n="66" d="100"/>
          <a:sy n="66" d="100"/>
        </p:scale>
        <p:origin x="-1124" y="-492"/>
      </p:cViewPr>
      <p:guideLst>
        <p:guide orient="horz" pos="671"/>
        <p:guide orient="horz" pos="4175"/>
        <p:guide orient="horz" pos="311"/>
        <p:guide pos="5503"/>
        <p:guide pos="317"/>
        <p:guide pos="151"/>
        <p:guide pos="558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gif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598491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-14246"/>
            <a:ext cx="9143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Type in 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711594"/>
            <a:ext cx="3790374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5497444"/>
            <a:ext cx="384048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TWO IMAGES with captions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710816"/>
            <a:ext cx="3790374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5496666"/>
            <a:ext cx="384048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85427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3616113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3616113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697093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697093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3618612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699592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THREE IMAGES – HORIZONTAL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701473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701473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701473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701473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706193"/>
            <a:ext cx="8434552" cy="175226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four images, captions and bullets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4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3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1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four IMAGES with captions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27699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574666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344342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574666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344342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4025151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589851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4025151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5902307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graph, chart or table slide. </a:t>
            </a:r>
            <a:br>
              <a:rPr lang="en-US" dirty="0" smtClean="0"/>
            </a:br>
            <a:r>
              <a:rPr lang="en-US" dirty="0" smtClean="0"/>
              <a:t>Headline in all caps, Arial Font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99606"/>
            <a:ext cx="8372901" cy="4029858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an icon below to add a chart, graph, or table.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6318955"/>
            <a:ext cx="3711039" cy="539045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 smtClean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 userDrawn="1"/>
        </p:nvSpPr>
        <p:spPr>
          <a:xfrm>
            <a:off x="469900" y="6247222"/>
            <a:ext cx="138762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www.anl.gov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Picture 7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5984917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4246"/>
            <a:ext cx="9143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Type in closing statement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Suggested</a:t>
            </a:r>
            <a:r>
              <a:rPr lang="en-US" sz="1400" b="1" baseline="0" dirty="0" smtClean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 smtClean="0">
              <a:solidFill>
                <a:schemeClr val="bg1"/>
              </a:solidFill>
            </a:endParaRPr>
          </a:p>
          <a:p>
            <a:pPr lvl="0"/>
            <a:r>
              <a:rPr lang="en-US" sz="1400" b="1" dirty="0" smtClean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 smtClean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 smtClean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6724"/>
            <a:ext cx="9144000" cy="6864724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372901" cy="806017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TITLE AND CONTENT SLIDE. </a:t>
            </a:r>
            <a:br>
              <a:rPr lang="en-US" dirty="0" smtClean="0"/>
            </a:br>
            <a:r>
              <a:rPr lang="en-US" dirty="0" smtClean="0"/>
              <a:t>Headline in all caps, Arial Font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5" y="1689100"/>
            <a:ext cx="4280275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689100"/>
            <a:ext cx="4863724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 -Cover option A</a:t>
            </a:r>
            <a:br>
              <a:rPr lang="en-US" dirty="0" smtClean="0"/>
            </a:br>
            <a:r>
              <a:rPr lang="en-US" dirty="0" smtClean="0"/>
              <a:t>can be up to four </a:t>
            </a:r>
            <a:br>
              <a:rPr lang="en-US" dirty="0" smtClean="0"/>
            </a:br>
            <a:r>
              <a:rPr lang="en-US" dirty="0" smtClean="0"/>
              <a:t>or five lines of text</a:t>
            </a:r>
            <a:endParaRPr lang="en-US" dirty="0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689100"/>
            <a:ext cx="239714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</a:t>
            </a:r>
            <a:br>
              <a:rPr lang="en-US" dirty="0" smtClean="0"/>
            </a:br>
            <a:r>
              <a:rPr lang="en-US" dirty="0" smtClean="0"/>
              <a:t>info if not needed</a:t>
            </a:r>
            <a:endParaRPr lang="en-US" dirty="0"/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6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6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</a:t>
            </a:r>
            <a:br>
              <a:rPr lang="en-US" dirty="0" smtClean="0"/>
            </a:br>
            <a:r>
              <a:rPr lang="en-US" dirty="0" smtClean="0"/>
              <a:t>info if not needed</a:t>
            </a:r>
            <a:endParaRPr lang="en-US" dirty="0"/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31799" y="730250"/>
            <a:ext cx="618807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Optional one line subhead, </a:t>
            </a:r>
            <a:r>
              <a:rPr lang="en-US" dirty="0" err="1" smtClean="0"/>
              <a:t>url</a:t>
            </a:r>
            <a:r>
              <a:rPr lang="en-US" dirty="0" smtClean="0"/>
              <a:t> or date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-1066539" y="-1241416"/>
            <a:ext cx="3876414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Suggested</a:t>
            </a:r>
            <a:r>
              <a:rPr lang="en-US" sz="1400" b="1" baseline="0" dirty="0" smtClean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 smtClean="0">
              <a:solidFill>
                <a:schemeClr val="bg1"/>
              </a:solidFill>
            </a:endParaRPr>
          </a:p>
          <a:p>
            <a:r>
              <a:rPr lang="en-US" sz="1400" b="1" baseline="0" dirty="0" smtClean="0">
                <a:solidFill>
                  <a:schemeClr val="bg1"/>
                </a:solidFill>
              </a:rPr>
              <a:t>WE START WITH YES.</a:t>
            </a:r>
            <a:endParaRPr lang="en-US" sz="1400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www.exascaleproject.org/wp-content/themes/exascale/images/ecp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548" y="5806016"/>
            <a:ext cx="1974251" cy="8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7020"/>
            <a:ext cx="9144000" cy="6011938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7020"/>
            <a:ext cx="9144000" cy="6011938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5" y="1689100"/>
            <a:ext cx="4280275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689100"/>
            <a:ext cx="4863724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 -Cover option B </a:t>
            </a:r>
            <a:br>
              <a:rPr lang="en-US" dirty="0" smtClean="0"/>
            </a:br>
            <a:r>
              <a:rPr lang="en-US" dirty="0" smtClean="0"/>
              <a:t>can be up to four </a:t>
            </a:r>
            <a:br>
              <a:rPr lang="en-US" dirty="0" smtClean="0"/>
            </a:br>
            <a:r>
              <a:rPr lang="en-US" dirty="0" smtClean="0"/>
              <a:t>or five lines of text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204952"/>
            <a:ext cx="5851526" cy="1292225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6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6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689100"/>
            <a:ext cx="239714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BASIC CONTENT SLIDE</a:t>
            </a:r>
            <a:br>
              <a:rPr lang="en-US" dirty="0" smtClean="0"/>
            </a:br>
            <a:r>
              <a:rPr lang="en-US" dirty="0" smtClean="0"/>
              <a:t>one or two lines for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99995"/>
            <a:ext cx="8372901" cy="4422776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to add 1st-level bullet. Click an icon below to add table, graph or other imagery.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79" y="167614"/>
            <a:ext cx="1546986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899574"/>
            <a:ext cx="8925874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726366"/>
            <a:ext cx="8452904" cy="86288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presentation title – cover option c 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6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6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4589246"/>
            <a:ext cx="8484914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899573"/>
            <a:ext cx="224589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66274"/>
            <a:ext cx="8484914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 smtClean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 smtClean="0">
                <a:solidFill>
                  <a:srgbClr val="000000"/>
                </a:solidFill>
              </a:rPr>
              <a:t>fACILITY</a:t>
            </a:r>
            <a:r>
              <a:rPr lang="en-US" sz="1000" b="0" cap="all" dirty="0" smtClean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 smtClean="0">
                <a:solidFill>
                  <a:srgbClr val="000000"/>
                </a:solidFill>
              </a:rPr>
              <a:t>www.anl.gov</a:t>
            </a:r>
            <a:endParaRPr lang="en-US" sz="1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320210"/>
            <a:ext cx="1546986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59068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59068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681606"/>
            <a:ext cx="8925874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116710"/>
            <a:ext cx="6776128" cy="1119234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presentation title –</a:t>
            </a:r>
            <a:br>
              <a:rPr lang="en-US" dirty="0" smtClean="0"/>
            </a:br>
            <a:r>
              <a:rPr lang="en-US" dirty="0" smtClean="0"/>
              <a:t>Cover option D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6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6" y="4959068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1229593"/>
            <a:ext cx="8484914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681605"/>
            <a:ext cx="224589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6" y="0"/>
            <a:ext cx="8925873" cy="68580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 then right click image and “SEND IMAGE TO BACK”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4775200"/>
            <a:ext cx="9144000" cy="20828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5042974"/>
            <a:ext cx="8321040" cy="1373592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Full-frame image layout  – title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6" y="-1"/>
            <a:ext cx="8925873" cy="3656013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one image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3663950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3663950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TWO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367364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Three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68580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654175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654175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654175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654175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four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4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3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1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7010400" y="6572250"/>
            <a:ext cx="1371600" cy="2095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EE434E-B384-A245-84B1-C534A8D542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166535" y="6680202"/>
            <a:ext cx="5942013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www.ci.uchicago.edu/swift    www.mcs.anl.gov/exm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6891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TITLE AND CONTENT 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50"/>
            <a:ext cx="8372901" cy="499714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4455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699995"/>
            <a:ext cx="4023360" cy="4422775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685707"/>
            <a:ext cx="4023360" cy="4422775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Two-column CONTENT slide</a:t>
            </a:r>
            <a:br>
              <a:rPr lang="en-US" dirty="0" smtClean="0"/>
            </a:br>
            <a:r>
              <a:rPr lang="en-US" dirty="0" smtClean="0"/>
              <a:t>one or two lines for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2263770"/>
            <a:ext cx="41148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2263770"/>
            <a:ext cx="41148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684229"/>
            <a:ext cx="41148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684229"/>
            <a:ext cx="41148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Two-column CONTENT slide</a:t>
            </a:r>
            <a:br>
              <a:rPr lang="en-US" dirty="0" smtClean="0"/>
            </a:br>
            <a:r>
              <a:rPr lang="en-US" dirty="0" smtClean="0"/>
              <a:t>with box treatment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699995"/>
            <a:ext cx="4319750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699995"/>
            <a:ext cx="372948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79" y="4080588"/>
            <a:ext cx="372948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VERTICAL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4066957"/>
            <a:ext cx="4319750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731527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720414"/>
            <a:ext cx="2023746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4" y="3290408"/>
            <a:ext cx="2028507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THREE IMAGES – VERTICAL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3304768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3" y="4872981"/>
            <a:ext cx="2028507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4856121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998349"/>
            <a:ext cx="4114800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3998349"/>
            <a:ext cx="4097585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69999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69999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top HORIZONTAL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699995"/>
            <a:ext cx="41148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699995"/>
            <a:ext cx="41148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343731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343731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bottom HORIZONTAL</a:t>
            </a:r>
            <a:br>
              <a:rPr lang="en-US" dirty="0" smtClean="0"/>
            </a:br>
            <a:r>
              <a:rPr lang="en-US" dirty="0" smtClean="0"/>
              <a:t>WITH CAPTIONS</a:t>
            </a:r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5" y="5735092"/>
            <a:ext cx="3995723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89" y="5735092"/>
            <a:ext cx="3995723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160" y="6436886"/>
            <a:ext cx="769422" cy="27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72901" cy="82894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 smtClean="0"/>
              <a:t>Headline in all caps </a:t>
            </a:r>
            <a:r>
              <a:rPr lang="en-US" dirty="0" err="1" smtClean="0"/>
              <a:t>28pt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preferred as one or two 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9995"/>
            <a:ext cx="8372901" cy="4422775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 smtClean="0"/>
              <a:t>Click to add 1st-level bullet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6473709"/>
            <a:ext cx="457200" cy="18288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09" r:id="rId10"/>
    <p:sldLayoutId id="2147483695" r:id="rId11"/>
    <p:sldLayoutId id="2147483739" r:id="rId12"/>
    <p:sldLayoutId id="2147483696" r:id="rId13"/>
    <p:sldLayoutId id="2147483689" r:id="rId14"/>
    <p:sldLayoutId id="2147483710" r:id="rId15"/>
    <p:sldLayoutId id="2147483706" r:id="rId16"/>
    <p:sldLayoutId id="2147483704" r:id="rId17"/>
    <p:sldLayoutId id="2147483769" r:id="rId18"/>
    <p:sldLayoutId id="2147483770" r:id="rId19"/>
    <p:sldLayoutId id="2147483771" r:id="rId20"/>
    <p:sldLayoutId id="2147483772" r:id="rId21"/>
    <p:sldLayoutId id="2147483761" r:id="rId22"/>
    <p:sldLayoutId id="2147483762" r:id="rId23"/>
    <p:sldLayoutId id="2147483763" r:id="rId24"/>
    <p:sldLayoutId id="2147483765" r:id="rId25"/>
    <p:sldLayoutId id="2147483766" r:id="rId26"/>
    <p:sldLayoutId id="2147483775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6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6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12" Type="http://schemas.openxmlformats.org/officeDocument/2006/relationships/image" Target="../media/image19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11" Type="http://schemas.openxmlformats.org/officeDocument/2006/relationships/image" Target="../media/image18.png"/><Relationship Id="rId5" Type="http://schemas.openxmlformats.org/officeDocument/2006/relationships/image" Target="../media/image12.tiff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tiff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/>
          <p:cNvSpPr>
            <a:spLocks noGrp="1"/>
          </p:cNvSpPr>
          <p:nvPr>
            <p:ph type="title"/>
          </p:nvPr>
        </p:nvSpPr>
        <p:spPr>
          <a:xfrm>
            <a:off x="239282" y="1689100"/>
            <a:ext cx="5078436" cy="270662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+mn-lt"/>
              </a:rPr>
              <a:t>Accelerating Deep Learning Adoption in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Biomedicine With the CANDLE Framework</a:t>
            </a:r>
            <a:endParaRPr lang="en-US" sz="2000" dirty="0">
              <a:latin typeface="+mn-lt"/>
            </a:endParaRP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 smtClean="0"/>
              <a:t>drhgfdjhngngfmhgmghmghjmghfmf</a:t>
            </a:r>
            <a:endParaRPr lang="en-US" dirty="0"/>
          </a:p>
        </p:txBody>
      </p:sp>
      <p:sp>
        <p:nvSpPr>
          <p:cNvPr id="48" name="Text Placeholder 47"/>
          <p:cNvSpPr>
            <a:spLocks noGrp="1"/>
          </p:cNvSpPr>
          <p:nvPr>
            <p:ph type="body" sz="quarter" idx="17"/>
          </p:nvPr>
        </p:nvSpPr>
        <p:spPr>
          <a:xfrm>
            <a:off x="468732" y="4504129"/>
            <a:ext cx="4586845" cy="1110951"/>
          </a:xfrm>
        </p:spPr>
        <p:txBody>
          <a:bodyPr anchor="t" anchorCtr="0">
            <a:noAutofit/>
          </a:bodyPr>
          <a:lstStyle/>
          <a:p>
            <a:r>
              <a:rPr lang="en-US" sz="1600" dirty="0" smtClean="0"/>
              <a:t>Justin m wozniak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Thomas Brettin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Rick Stevens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Argonne National Laboratory</a:t>
            </a:r>
          </a:p>
          <a:p>
            <a:endParaRPr lang="en-US" dirty="0"/>
          </a:p>
        </p:txBody>
      </p:sp>
      <p:sp>
        <p:nvSpPr>
          <p:cNvPr id="50" name="Text Placeholder 49"/>
          <p:cNvSpPr>
            <a:spLocks noGrp="1"/>
          </p:cNvSpPr>
          <p:nvPr>
            <p:ph type="body" sz="quarter" idx="19"/>
          </p:nvPr>
        </p:nvSpPr>
        <p:spPr>
          <a:xfrm>
            <a:off x="256256" y="6342589"/>
            <a:ext cx="6604418" cy="515411"/>
          </a:xfrm>
        </p:spPr>
        <p:txBody>
          <a:bodyPr/>
          <a:lstStyle/>
          <a:p>
            <a:r>
              <a:rPr lang="en-US" dirty="0" err="1" smtClean="0"/>
              <a:t>CompBioMed</a:t>
            </a:r>
            <a:r>
              <a:rPr lang="en-US" dirty="0" smtClean="0"/>
              <a:t> Conference</a:t>
            </a:r>
            <a:br>
              <a:rPr lang="en-US" dirty="0" smtClean="0"/>
            </a:br>
            <a:r>
              <a:rPr lang="en-US" dirty="0" smtClean="0"/>
              <a:t>September 26, 2019  London</a:t>
            </a:r>
            <a:endParaRPr lang="en-US" dirty="0"/>
          </a:p>
        </p:txBody>
      </p:sp>
      <p:sp>
        <p:nvSpPr>
          <p:cNvPr id="55" name="Text Placeholder 54"/>
          <p:cNvSpPr>
            <a:spLocks noGrp="1"/>
          </p:cNvSpPr>
          <p:nvPr>
            <p:ph type="body" sz="quarter" idx="27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Scalable workflows for deep learning</a:t>
            </a:r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6"/>
          </p:nvPr>
        </p:nvSpPr>
        <p:spPr>
          <a:xfrm>
            <a:off x="5347855" y="1689100"/>
            <a:ext cx="3796145" cy="2706624"/>
          </a:xfrm>
        </p:spPr>
      </p:sp>
      <p:pic>
        <p:nvPicPr>
          <p:cNvPr id="4098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323" y="1811267"/>
            <a:ext cx="2951927" cy="250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Hyperparameter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1710"/>
            <a:ext cx="3148781" cy="4611061"/>
          </a:xfrm>
        </p:spPr>
        <p:txBody>
          <a:bodyPr/>
          <a:lstStyle/>
          <a:p>
            <a:r>
              <a:rPr lang="en-US" dirty="0" smtClean="0"/>
              <a:t>Search for the best combination of hyperparameters for a given DL app- neuron counts, functions, etc.</a:t>
            </a:r>
          </a:p>
          <a:p>
            <a:r>
              <a:rPr lang="en-US" dirty="0" smtClean="0"/>
              <a:t>Optimize for validation loss, a measure of error</a:t>
            </a:r>
          </a:p>
          <a:p>
            <a:r>
              <a:rPr lang="en-US" dirty="0" smtClean="0"/>
              <a:t>Use an external R library to perform the optimization</a:t>
            </a:r>
          </a:p>
          <a:p>
            <a:r>
              <a:rPr lang="en-US" dirty="0" smtClean="0"/>
              <a:t>Iteratively receive trial hyperparameters, evaluate them with the </a:t>
            </a:r>
            <a:r>
              <a:rPr lang="en-US" dirty="0" err="1" smtClean="0"/>
              <a:t>obj</a:t>
            </a:r>
            <a:r>
              <a:rPr lang="en-US" dirty="0" smtClean="0"/>
              <a:t>() function,</a:t>
            </a:r>
            <a:r>
              <a:rPr lang="en-US" dirty="0"/>
              <a:t> </a:t>
            </a:r>
            <a:r>
              <a:rPr lang="en-US" dirty="0" smtClean="0"/>
              <a:t>return results</a:t>
            </a:r>
          </a:p>
          <a:p>
            <a:r>
              <a:rPr lang="en-US" dirty="0" smtClean="0"/>
              <a:t>Algorithm terminates after convergence or iteration limit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50777" y="1663921"/>
            <a:ext cx="52684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b = true,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1;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b;      b=c,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+ 1)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== "DONE")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finals =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c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 false;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 else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split(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results[];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 in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 % (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restart,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results[j]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 = join(results,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EQR_put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(ME, result)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=&gt; c = true;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7" y="3938105"/>
            <a:ext cx="4846207" cy="28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3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35119"/>
            <a:ext cx="8372901" cy="828948"/>
          </a:xfrm>
        </p:spPr>
        <p:txBody>
          <a:bodyPr/>
          <a:lstStyle/>
          <a:p>
            <a:r>
              <a:rPr lang="en-US" dirty="0" smtClean="0"/>
              <a:t>EMEWS workflow structure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29995" y="4763451"/>
            <a:ext cx="6656122" cy="1524216"/>
          </a:xfrm>
        </p:spPr>
        <p:txBody>
          <a:bodyPr>
            <a:normAutofit lnSpcReduction="10000"/>
          </a:bodyPr>
          <a:lstStyle/>
          <a:p>
            <a:r>
              <a:rPr lang="en-US" sz="1500" dirty="0" smtClean="0"/>
              <a:t>The </a:t>
            </a:r>
            <a:r>
              <a:rPr lang="en-US" sz="1500" dirty="0"/>
              <a:t>core novel contributions of EMEWS are shown in green, these allow the Swift script to access a running </a:t>
            </a:r>
            <a:r>
              <a:rPr lang="en-US" sz="1500" b="1" dirty="0" smtClean="0"/>
              <a:t>Model Exploration</a:t>
            </a:r>
            <a:r>
              <a:rPr lang="en-US" sz="1500" b="1" dirty="0" smtClean="0">
                <a:solidFill>
                  <a:srgbClr val="000000"/>
                </a:solidFill>
              </a:rPr>
              <a:t> (ME)</a:t>
            </a:r>
            <a:r>
              <a:rPr lang="en-US" sz="1500" dirty="0" smtClean="0"/>
              <a:t> algorithm</a:t>
            </a:r>
            <a:r>
              <a:rPr lang="en-US" sz="1500" dirty="0"/>
              <a:t>, and create an </a:t>
            </a:r>
            <a:r>
              <a:rPr lang="en-US" sz="1500" b="1" dirty="0">
                <a:solidFill>
                  <a:srgbClr val="000000"/>
                </a:solidFill>
              </a:rPr>
              <a:t>inversion of control</a:t>
            </a:r>
            <a:r>
              <a:rPr lang="en-US" sz="1500" dirty="0"/>
              <a:t> </a:t>
            </a:r>
            <a:r>
              <a:rPr lang="en-US" sz="1500" b="1" dirty="0"/>
              <a:t>(</a:t>
            </a:r>
            <a:r>
              <a:rPr lang="en-US" sz="1500" b="1" dirty="0" err="1"/>
              <a:t>IoC</a:t>
            </a:r>
            <a:r>
              <a:rPr lang="en-US" sz="1500" b="1" dirty="0"/>
              <a:t>)</a:t>
            </a:r>
            <a:r>
              <a:rPr lang="en-US" sz="1500" dirty="0"/>
              <a:t> workflow</a:t>
            </a:r>
          </a:p>
          <a:p>
            <a:r>
              <a:rPr lang="en-US" sz="1500" dirty="0"/>
              <a:t>Both green and blue boxes accept</a:t>
            </a:r>
            <a:r>
              <a:rPr lang="en-US" sz="1500" b="1" dirty="0">
                <a:solidFill>
                  <a:srgbClr val="000000"/>
                </a:solidFill>
              </a:rPr>
              <a:t> </a:t>
            </a:r>
            <a:r>
              <a:rPr lang="en-US" sz="1500" b="1" dirty="0" smtClean="0">
                <a:solidFill>
                  <a:srgbClr val="000000"/>
                </a:solidFill>
              </a:rPr>
              <a:t>existing, generic </a:t>
            </a:r>
            <a:r>
              <a:rPr lang="en-US" sz="1500" b="1" dirty="0">
                <a:solidFill>
                  <a:srgbClr val="000000"/>
                </a:solidFill>
              </a:rPr>
              <a:t>multi-language </a:t>
            </a:r>
            <a:r>
              <a:rPr lang="en-US" sz="1500" b="1" dirty="0" smtClean="0">
                <a:solidFill>
                  <a:srgbClr val="000000"/>
                </a:solidFill>
              </a:rPr>
              <a:t>code-</a:t>
            </a:r>
            <a:br>
              <a:rPr lang="en-US" sz="1500" b="1" dirty="0" smtClean="0">
                <a:solidFill>
                  <a:srgbClr val="000000"/>
                </a:solidFill>
              </a:rPr>
            </a:br>
            <a:r>
              <a:rPr lang="en-US" sz="1500" dirty="0" smtClean="0">
                <a:solidFill>
                  <a:srgbClr val="000000"/>
                </a:solidFill>
              </a:rPr>
              <a:t>could be anything; we use </a:t>
            </a:r>
            <a:r>
              <a:rPr lang="en-US" sz="1500" b="1" dirty="0" smtClean="0">
                <a:solidFill>
                  <a:srgbClr val="007836"/>
                </a:solidFill>
              </a:rPr>
              <a:t>optimization </a:t>
            </a:r>
            <a:r>
              <a:rPr lang="en-US" sz="1500" dirty="0" smtClean="0">
                <a:solidFill>
                  <a:srgbClr val="000000"/>
                </a:solidFill>
              </a:rPr>
              <a:t>and </a:t>
            </a:r>
            <a:r>
              <a:rPr lang="en-US" sz="1500" b="1" dirty="0" smtClean="0">
                <a:solidFill>
                  <a:srgbClr val="0070C0"/>
                </a:solidFill>
              </a:rPr>
              <a:t>deep learning modules</a:t>
            </a:r>
          </a:p>
          <a:p>
            <a:r>
              <a:rPr lang="en-US" sz="1500" b="1" dirty="0" smtClean="0">
                <a:solidFill>
                  <a:srgbClr val="000000"/>
                </a:solidFill>
              </a:rPr>
              <a:t>http://emews.org</a:t>
            </a:r>
            <a:endParaRPr lang="en-US" sz="1500" b="1" dirty="0">
              <a:solidFill>
                <a:srgbClr val="000000"/>
              </a:solidFill>
            </a:endParaRPr>
          </a:p>
          <a:p>
            <a:endParaRPr lang="en-US" sz="1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62" y="1230986"/>
            <a:ext cx="5618284" cy="33222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677" y="4147971"/>
            <a:ext cx="1094364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61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INCREMENTAL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8571"/>
            <a:ext cx="3900853" cy="1543230"/>
          </a:xfrm>
        </p:spPr>
        <p:txBody>
          <a:bodyPr/>
          <a:lstStyle/>
          <a:p>
            <a:r>
              <a:rPr lang="en-US" dirty="0" smtClean="0"/>
              <a:t>Split up the training data into subsets, iteratively train on most remaining subsets.  </a:t>
            </a:r>
          </a:p>
          <a:p>
            <a:r>
              <a:rPr lang="en-US" dirty="0" smtClean="0"/>
              <a:t>Weight sharing from one subset to the next (incremental learning)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979164" y="3193890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9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003" y="3952567"/>
            <a:ext cx="6139041" cy="26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054" y="1428570"/>
            <a:ext cx="4418012" cy="161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57202" y="2898459"/>
            <a:ext cx="2551470" cy="2934527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Allows for investigations into data quality and learning patterns</a:t>
            </a:r>
          </a:p>
          <a:p>
            <a:r>
              <a:rPr lang="en-US" dirty="0" smtClean="0"/>
              <a:t>Could also boost performance by preventing overloading data ingest limits</a:t>
            </a:r>
          </a:p>
          <a:p>
            <a:r>
              <a:rPr lang="en-US" dirty="0" smtClean="0"/>
              <a:t>Recursive calls define the datasets for train</a:t>
            </a:r>
          </a:p>
          <a:p>
            <a:r>
              <a:rPr lang="en-US" dirty="0" smtClean="0"/>
              <a:t>Runs at large scale on Summit, ramp-up/down</a:t>
            </a:r>
          </a:p>
        </p:txBody>
      </p:sp>
    </p:spTree>
    <p:extLst>
      <p:ext uri="{BB962C8B-B14F-4D97-AF65-F5344CB8AC3E}">
        <p14:creationId xmlns:p14="http://schemas.microsoft.com/office/powerpoint/2010/main" val="274954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workflow-integrated storage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771" y="5275164"/>
            <a:ext cx="1581317" cy="15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2" descr="https://confluence.exascaleproject.org/download/attachments/9994365/CODAR.png?version=2&amp;modificationDate=1482404131000&amp;api=v2"/>
          <p:cNvSpPr>
            <a:spLocks noChangeAspect="1" noChangeArrowheads="1"/>
          </p:cNvSpPr>
          <p:nvPr/>
        </p:nvSpPr>
        <p:spPr bwMode="auto">
          <a:xfrm>
            <a:off x="155575" y="-1143000"/>
            <a:ext cx="2381250" cy="238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https://confluence.exascaleproject.org/download/attachments/9994365/CODAR.png?version=2&amp;modificationDate=1482404131000&amp;api=v2"/>
          <p:cNvSpPr>
            <a:spLocks noChangeAspect="1" noChangeArrowheads="1"/>
          </p:cNvSpPr>
          <p:nvPr/>
        </p:nvSpPr>
        <p:spPr bwMode="auto">
          <a:xfrm>
            <a:off x="307975" y="-990600"/>
            <a:ext cx="2381250" cy="238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ttps://confluence.exascaleproject.org/download/attachments/9994365/CODAR.png?version=2&amp;modificationDate=1482404131000&amp;api=v2"/>
          <p:cNvSpPr>
            <a:spLocks noChangeAspect="1" noChangeArrowheads="1"/>
          </p:cNvSpPr>
          <p:nvPr/>
        </p:nvSpPr>
        <p:spPr bwMode="auto">
          <a:xfrm>
            <a:off x="155575" y="-14446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371" y="5275163"/>
            <a:ext cx="1500524" cy="14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904604"/>
            <a:ext cx="4232366" cy="4871721"/>
          </a:xfrm>
        </p:spPr>
        <p:txBody>
          <a:bodyPr/>
          <a:lstStyle/>
          <a:p>
            <a:r>
              <a:rPr lang="en-US" sz="1400" b="1" dirty="0" smtClean="0"/>
              <a:t>CANDLE </a:t>
            </a:r>
            <a:r>
              <a:rPr lang="en-US" sz="1400" dirty="0" smtClean="0"/>
              <a:t>workflows produce a great number of medium-sized ML models</a:t>
            </a:r>
          </a:p>
          <a:p>
            <a:r>
              <a:rPr lang="en-US" sz="1400" b="1" dirty="0" smtClean="0"/>
              <a:t>Goal:</a:t>
            </a:r>
            <a:r>
              <a:rPr lang="en-US" sz="1400" dirty="0" smtClean="0"/>
              <a:t> Cache these on compute node storage for </a:t>
            </a:r>
            <a:r>
              <a:rPr lang="en-US" sz="1400" i="1" dirty="0" smtClean="0"/>
              <a:t>possible</a:t>
            </a:r>
            <a:r>
              <a:rPr lang="en-US" sz="1400" dirty="0" smtClean="0"/>
              <a:t> later use</a:t>
            </a:r>
          </a:p>
          <a:p>
            <a:r>
              <a:rPr lang="en-US" sz="1400" dirty="0" smtClean="0"/>
              <a:t>Need to flush to global FS before end of run, but many models will be discarded</a:t>
            </a:r>
          </a:p>
          <a:p>
            <a:r>
              <a:rPr lang="en-US" sz="1400" b="1" dirty="0" smtClean="0"/>
              <a:t>Accomplishment:</a:t>
            </a:r>
            <a:r>
              <a:rPr lang="en-US" sz="1400" dirty="0" smtClean="0"/>
              <a:t> Integrated Swift/T workflow system used in CANDLE with DataSpaces client</a:t>
            </a:r>
          </a:p>
          <a:p>
            <a:r>
              <a:rPr lang="en-US" sz="1400" dirty="0" smtClean="0"/>
              <a:t>Accelerate CANDLE workflow performance, enable novel training strategies (parameter sharing)</a:t>
            </a:r>
          </a:p>
          <a:p>
            <a:r>
              <a:rPr lang="en-US" sz="1400" dirty="0" smtClean="0"/>
              <a:t>Provide an opportunity for workflow-based data analysis and I/O reduction</a:t>
            </a:r>
          </a:p>
          <a:p>
            <a:r>
              <a:rPr lang="en-US" sz="1400" dirty="0" smtClean="0"/>
              <a:t>Demonstrate the utility of node-local storage for complex workflows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5014211" y="1761346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132358" y="2273511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261072" y="2945567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939922" y="2273511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7060724" y="2798163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609706" y="2437525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TextBox 10"/>
          <p:cNvSpPr txBox="1"/>
          <p:nvPr/>
        </p:nvSpPr>
        <p:spPr>
          <a:xfrm>
            <a:off x="8560988" y="2295821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5014211" y="4504543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014211" y="3893694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9" name="Flowchart: Document 18"/>
          <p:cNvSpPr/>
          <p:nvPr/>
        </p:nvSpPr>
        <p:spPr>
          <a:xfrm>
            <a:off x="5332754" y="3582649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21" name="Elbow Connector 20"/>
          <p:cNvCxnSpPr>
            <a:stCxn id="12" idx="2"/>
            <a:endCxn id="19" idx="0"/>
          </p:cNvCxnSpPr>
          <p:nvPr/>
        </p:nvCxnSpPr>
        <p:spPr>
          <a:xfrm rot="16200000" flipH="1">
            <a:off x="6124496" y="3261369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19" idx="3"/>
            <a:endCxn id="15" idx="2"/>
          </p:cNvCxnSpPr>
          <p:nvPr/>
        </p:nvCxnSpPr>
        <p:spPr>
          <a:xfrm flipV="1">
            <a:off x="7558793" y="3187908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73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in exascale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Enable rapid prototyping via massive parallelism for new workflows</a:t>
            </a:r>
          </a:p>
          <a:p>
            <a:endParaRPr lang="en-US" dirty="0"/>
          </a:p>
          <a:p>
            <a:r>
              <a:rPr lang="en-US" dirty="0" smtClean="0"/>
              <a:t>Quickly scale new methods from Python notebooks to supercomputers</a:t>
            </a:r>
          </a:p>
          <a:p>
            <a:endParaRPr lang="en-US" dirty="0"/>
          </a:p>
          <a:p>
            <a:r>
              <a:rPr lang="en-US" dirty="0" smtClean="0"/>
              <a:t>Support quick ‘what if’ scenario evaluation for a range of questions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789273" y="3957931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ApplicationModels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242111" y="3957930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Workflows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91175" y="3957931"/>
            <a:ext cx="2367119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Reproducible,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Rapid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Cancer</a:t>
            </a:r>
            <a:b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4859" y="4560727"/>
            <a:ext cx="4972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5480225" y="4726004"/>
            <a:ext cx="660693" cy="3272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96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23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99994"/>
            <a:ext cx="8372901" cy="4717897"/>
          </a:xfrm>
        </p:spPr>
        <p:txBody>
          <a:bodyPr/>
          <a:lstStyle/>
          <a:p>
            <a:r>
              <a:rPr lang="en-US" dirty="0" smtClean="0"/>
              <a:t>Thanks to the organizers</a:t>
            </a:r>
          </a:p>
          <a:p>
            <a:endParaRPr lang="en-US" dirty="0" smtClean="0"/>
          </a:p>
          <a:p>
            <a:r>
              <a:rPr lang="en-US" dirty="0" smtClean="0"/>
              <a:t>Code and guides:</a:t>
            </a:r>
          </a:p>
          <a:p>
            <a:pPr lvl="1"/>
            <a:r>
              <a:rPr lang="en-US" dirty="0" smtClean="0"/>
              <a:t>CANDLE GitHub: https</a:t>
            </a:r>
            <a:r>
              <a:rPr lang="en-US" dirty="0"/>
              <a:t>://</a:t>
            </a:r>
            <a:r>
              <a:rPr lang="en-US" dirty="0" smtClean="0"/>
              <a:t>github.com/ECP-CANDLE</a:t>
            </a:r>
            <a:endParaRPr lang="en-US" dirty="0"/>
          </a:p>
          <a:p>
            <a:pPr lvl="1"/>
            <a:r>
              <a:rPr lang="en-US" dirty="0" smtClean="0"/>
              <a:t>Swift/T </a:t>
            </a:r>
            <a:r>
              <a:rPr lang="en-US" dirty="0"/>
              <a:t>Home: http://</a:t>
            </a:r>
            <a:r>
              <a:rPr lang="en-US" dirty="0" smtClean="0"/>
              <a:t>swift-lang.org/Swift-T</a:t>
            </a:r>
          </a:p>
          <a:p>
            <a:pPr lvl="1"/>
            <a:r>
              <a:rPr lang="en-US" dirty="0"/>
              <a:t>EMEWS Tutorial: http://www.mcs.anl.gov/~</a:t>
            </a:r>
            <a:r>
              <a:rPr lang="en-US" dirty="0" smtClean="0"/>
              <a:t>emews/tutorial</a:t>
            </a:r>
          </a:p>
          <a:p>
            <a:endParaRPr lang="en-US" dirty="0"/>
          </a:p>
          <a:p>
            <a:r>
              <a:rPr lang="en-US" sz="1400" dirty="0"/>
              <a:t>This research was supported by the Exascale Computing Project (17-SC-20-SC), a joint project of the U.S. Department of Energy’s Office of Science and National Nuclear Security Administration, responsible for delivering a capable exascale ecosystem, including software, applications, and hardware technology, to support the nation’s exascale computing </a:t>
            </a:r>
            <a:r>
              <a:rPr lang="en-US" sz="1400" dirty="0" smtClean="0"/>
              <a:t>imperative.</a:t>
            </a:r>
            <a:endParaRPr lang="en-US" sz="14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33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15519"/>
            <a:ext cx="8372901" cy="4007251"/>
          </a:xfrm>
        </p:spPr>
        <p:txBody>
          <a:bodyPr/>
          <a:lstStyle/>
          <a:p>
            <a:r>
              <a:rPr lang="en-GB" dirty="0" smtClean="0"/>
              <a:t>Computing environment</a:t>
            </a:r>
          </a:p>
          <a:p>
            <a:endParaRPr lang="en-GB" dirty="0"/>
          </a:p>
          <a:p>
            <a:r>
              <a:rPr lang="en-GB" dirty="0" smtClean="0"/>
              <a:t>Application cases </a:t>
            </a:r>
          </a:p>
          <a:p>
            <a:endParaRPr lang="en-GB" i="1" dirty="0"/>
          </a:p>
          <a:p>
            <a:r>
              <a:rPr lang="en-GB" dirty="0" smtClean="0"/>
              <a:t>Workflow technologies</a:t>
            </a:r>
          </a:p>
          <a:p>
            <a:endParaRPr lang="en-GB" dirty="0"/>
          </a:p>
          <a:p>
            <a:r>
              <a:rPr lang="en-GB" dirty="0" smtClean="0"/>
              <a:t>Performance results</a:t>
            </a:r>
          </a:p>
          <a:p>
            <a:endParaRPr lang="en-GB" dirty="0"/>
          </a:p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55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CANDLE: Application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high performance tools and techniques</a:t>
            </a:r>
            <a:br>
              <a:rPr lang="en-US" dirty="0" smtClean="0"/>
            </a:br>
            <a:r>
              <a:rPr lang="en-US" dirty="0" smtClean="0"/>
              <a:t>to partners in cancer research</a:t>
            </a:r>
          </a:p>
          <a:p>
            <a:endParaRPr lang="en-US" dirty="0"/>
          </a:p>
          <a:p>
            <a:r>
              <a:rPr lang="en-US" dirty="0" smtClean="0"/>
              <a:t>Achieve and demonstrate utility of exascale </a:t>
            </a:r>
            <a:br>
              <a:rPr lang="en-US" dirty="0" smtClean="0"/>
            </a:br>
            <a:r>
              <a:rPr lang="en-US" dirty="0" smtClean="0"/>
              <a:t>hardware on cancer problems</a:t>
            </a:r>
          </a:p>
          <a:p>
            <a:endParaRPr lang="en-US" dirty="0"/>
          </a:p>
          <a:p>
            <a:r>
              <a:rPr lang="en-US" dirty="0" smtClean="0"/>
              <a:t>Focus on “Benchmarks”</a:t>
            </a:r>
            <a:br>
              <a:rPr lang="en-US" dirty="0" smtClean="0"/>
            </a:br>
            <a:r>
              <a:rPr lang="en-US" dirty="0" smtClean="0"/>
              <a:t>developed by other projects</a:t>
            </a:r>
            <a:br>
              <a:rPr lang="en-US" dirty="0" smtClean="0"/>
            </a:br>
            <a:r>
              <a:rPr lang="en-US" dirty="0" smtClean="0"/>
              <a:t>(some same personnel)</a:t>
            </a:r>
          </a:p>
          <a:p>
            <a:endParaRPr lang="en-US" dirty="0"/>
          </a:p>
          <a:p>
            <a:r>
              <a:rPr lang="en-US" dirty="0" smtClean="0"/>
              <a:t>Apply extreme parallelism</a:t>
            </a:r>
            <a:br>
              <a:rPr lang="en-US" dirty="0" smtClean="0"/>
            </a:br>
            <a:r>
              <a:rPr lang="en-US" dirty="0" smtClean="0"/>
              <a:t>to application-level </a:t>
            </a:r>
            <a:br>
              <a:rPr lang="en-US" dirty="0" smtClean="0"/>
            </a:br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6025360" y="1926565"/>
            <a:ext cx="2650957" cy="1513751"/>
            <a:chOff x="5227991" y="3450498"/>
            <a:chExt cx="3048000" cy="2470392"/>
          </a:xfrm>
        </p:grpSpPr>
        <p:sp>
          <p:nvSpPr>
            <p:cNvPr id="7" name="Curved Down Arrow 6"/>
            <p:cNvSpPr/>
            <p:nvPr/>
          </p:nvSpPr>
          <p:spPr>
            <a:xfrm rot="19782540" flipH="1" flipV="1">
              <a:off x="6523878" y="5124108"/>
              <a:ext cx="1738320" cy="662658"/>
            </a:xfrm>
            <a:prstGeom prst="curvedDownArrow">
              <a:avLst>
                <a:gd name="adj1" fmla="val 38218"/>
                <a:gd name="adj2" fmla="val 78800"/>
                <a:gd name="adj3" fmla="val 547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Curved Down Arrow 7"/>
            <p:cNvSpPr/>
            <p:nvPr/>
          </p:nvSpPr>
          <p:spPr>
            <a:xfrm rot="19782540">
              <a:off x="5312256" y="3551708"/>
              <a:ext cx="1696113" cy="662658"/>
            </a:xfrm>
            <a:prstGeom prst="curvedDownArrow">
              <a:avLst>
                <a:gd name="adj1" fmla="val 38218"/>
                <a:gd name="adj2" fmla="val 78800"/>
                <a:gd name="adj3" fmla="val 547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5227991" y="3581400"/>
              <a:ext cx="3048000" cy="2151380"/>
              <a:chOff x="4996047" y="3416300"/>
              <a:chExt cx="3389864" cy="239268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6610119" y="3416300"/>
                <a:ext cx="1775792" cy="155448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45705" rIns="0" bIns="45705" rtlCol="0" anchor="ctr"/>
              <a:lstStyle/>
              <a:p>
                <a:pPr algn="ctr"/>
                <a:r>
                  <a:rPr lang="en-US" sz="1400" b="1" dirty="0"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NCI</a:t>
                </a:r>
              </a:p>
              <a:p>
                <a:pPr algn="ctr"/>
                <a:r>
                  <a:rPr lang="en-US" sz="1100" dirty="0"/>
                  <a:t>National </a:t>
                </a:r>
                <a:br>
                  <a:rPr lang="en-US" sz="1100" dirty="0"/>
                </a:br>
                <a:r>
                  <a:rPr lang="en-US" sz="1100" dirty="0"/>
                  <a:t>Cancer </a:t>
                </a:r>
                <a:br>
                  <a:rPr lang="en-US" sz="1100" dirty="0"/>
                </a:br>
                <a:r>
                  <a:rPr lang="en-US" sz="1100" dirty="0"/>
                  <a:t>Institute</a:t>
                </a: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4996047" y="4254500"/>
                <a:ext cx="1799975" cy="1554480"/>
              </a:xfrm>
              <a:prstGeom prst="ellipse">
                <a:avLst/>
              </a:prstGeom>
              <a:solidFill>
                <a:srgbClr val="69BE28"/>
              </a:solidFill>
              <a:ln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lIns="0" tIns="45705" rIns="0" bIns="0" rtlCol="0" anchor="ctr"/>
              <a:lstStyle/>
              <a:p>
                <a:pPr algn="ctr"/>
                <a:r>
                  <a:rPr lang="en-US" sz="1600" b="1" dirty="0"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DOE</a:t>
                </a:r>
              </a:p>
              <a:p>
                <a:pPr algn="ctr"/>
                <a:r>
                  <a:rPr lang="en-US" sz="1100" dirty="0"/>
                  <a:t>Department</a:t>
                </a:r>
              </a:p>
              <a:p>
                <a:pPr algn="ctr"/>
                <a:r>
                  <a:rPr lang="en-US" sz="1100" dirty="0"/>
                  <a:t>of Energy</a:t>
                </a:r>
              </a:p>
              <a:p>
                <a:pPr algn="ctr"/>
                <a:endParaRPr lang="en-US" sz="900" dirty="0"/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6952332" y="4979113"/>
              <a:ext cx="1210487" cy="941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50" dirty="0"/>
                <a:t>Cancer driving </a:t>
              </a:r>
              <a:br>
                <a:rPr lang="en-US" sz="1050" dirty="0"/>
              </a:br>
              <a:r>
                <a:rPr lang="en-US" sz="1050" dirty="0"/>
                <a:t>computing </a:t>
              </a:r>
              <a:br>
                <a:rPr lang="en-US" sz="1050" dirty="0"/>
              </a:br>
              <a:r>
                <a:rPr lang="en-US" sz="1050" dirty="0"/>
                <a:t>advances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405339" y="3450498"/>
              <a:ext cx="1377157" cy="9417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50" dirty="0"/>
                <a:t>Exascale </a:t>
              </a:r>
            </a:p>
            <a:p>
              <a:pPr algn="ctr"/>
              <a:r>
                <a:rPr lang="en-US" sz="1050" dirty="0"/>
                <a:t>technologies</a:t>
              </a:r>
              <a:br>
                <a:rPr lang="en-US" sz="1050" dirty="0"/>
              </a:br>
              <a:r>
                <a:rPr lang="en-US" sz="1050" dirty="0"/>
                <a:t>driving advances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0A18088B-DCD5-874E-883C-918971627C50}"/>
              </a:ext>
            </a:extLst>
          </p:cNvPr>
          <p:cNvSpPr/>
          <p:nvPr/>
        </p:nvSpPr>
        <p:spPr>
          <a:xfrm>
            <a:off x="4499953" y="5575636"/>
            <a:ext cx="4341403" cy="6942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>
                <a:solidFill>
                  <a:schemeClr val="tx1"/>
                </a:solidFill>
              </a:rPr>
              <a:t>Molecular Domain </a:t>
            </a:r>
            <a:r>
              <a:rPr lang="en-US" sz="1400" dirty="0">
                <a:solidFill>
                  <a:schemeClr val="tx1"/>
                </a:solidFill>
              </a:rPr>
              <a:t>– Multiscale biological models</a:t>
            </a:r>
          </a:p>
          <a:p>
            <a:r>
              <a:rPr lang="en-US" sz="1200" i="1" dirty="0">
                <a:solidFill>
                  <a:schemeClr val="tx1"/>
                </a:solidFill>
              </a:rPr>
              <a:t>Models for RAS-RAS complex interactions</a:t>
            </a:r>
          </a:p>
          <a:p>
            <a:r>
              <a:rPr lang="en-US" sz="1200" i="1" dirty="0">
                <a:solidFill>
                  <a:schemeClr val="tx1"/>
                </a:solidFill>
              </a:rPr>
              <a:t>Insight into RAS related cancers</a:t>
            </a:r>
          </a:p>
          <a:p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0DA0FD2-22E0-E14D-96FA-E3F4AE5EBF01}"/>
              </a:ext>
            </a:extLst>
          </p:cNvPr>
          <p:cNvSpPr/>
          <p:nvPr/>
        </p:nvSpPr>
        <p:spPr>
          <a:xfrm>
            <a:off x="3772948" y="5575636"/>
            <a:ext cx="721540" cy="69421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0D58F6B0-1FB2-1540-8BBD-3C96FA976E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688" y="5647745"/>
            <a:ext cx="572309" cy="68165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086C2EB-DA79-784A-93F0-F52ABB41CDC8}"/>
              </a:ext>
            </a:extLst>
          </p:cNvPr>
          <p:cNvSpPr/>
          <p:nvPr/>
        </p:nvSpPr>
        <p:spPr>
          <a:xfrm>
            <a:off x="4472270" y="4701765"/>
            <a:ext cx="4341403" cy="717754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>
                <a:solidFill>
                  <a:schemeClr val="tx1"/>
                </a:solidFill>
              </a:rPr>
              <a:t>Pre-clinical Domain </a:t>
            </a:r>
            <a:r>
              <a:rPr lang="en-US" sz="1400" dirty="0">
                <a:solidFill>
                  <a:schemeClr val="tx1"/>
                </a:solidFill>
              </a:rPr>
              <a:t>– Improved predictive models</a:t>
            </a:r>
          </a:p>
          <a:p>
            <a:r>
              <a:rPr lang="en-US" sz="1200" i="1" dirty="0">
                <a:solidFill>
                  <a:schemeClr val="tx1"/>
                </a:solidFill>
              </a:rPr>
              <a:t>Computational/hybrid predictive models of drug response</a:t>
            </a:r>
          </a:p>
          <a:p>
            <a:r>
              <a:rPr lang="en-US" sz="1200" i="1" dirty="0">
                <a:solidFill>
                  <a:schemeClr val="tx1"/>
                </a:solidFill>
              </a:rPr>
              <a:t>Improved experimental design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3215611-EABE-2D4A-9AC9-5B3C133C8C33}"/>
              </a:ext>
            </a:extLst>
          </p:cNvPr>
          <p:cNvSpPr/>
          <p:nvPr/>
        </p:nvSpPr>
        <p:spPr>
          <a:xfrm>
            <a:off x="3772948" y="4701764"/>
            <a:ext cx="721540" cy="717755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3023BCB4-33C8-384A-A26F-BD2D877E3B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407" t="36899" r="20833" b="43333"/>
          <a:stretch/>
        </p:blipFill>
        <p:spPr>
          <a:xfrm>
            <a:off x="3841658" y="4766434"/>
            <a:ext cx="601499" cy="578027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B794E5ED-91CB-284E-9EFF-C58F89884863}"/>
              </a:ext>
            </a:extLst>
          </p:cNvPr>
          <p:cNvGrpSpPr/>
          <p:nvPr/>
        </p:nvGrpSpPr>
        <p:grpSpPr>
          <a:xfrm>
            <a:off x="3772948" y="3791773"/>
            <a:ext cx="5009924" cy="753384"/>
            <a:chOff x="3162783" y="3349679"/>
            <a:chExt cx="5304244" cy="58576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BA6238FC-97F1-0E4D-8C3B-DCAD48D93A7E}"/>
                </a:ext>
              </a:extLst>
            </p:cNvPr>
            <p:cNvSpPr/>
            <p:nvPr/>
          </p:nvSpPr>
          <p:spPr>
            <a:xfrm>
              <a:off x="3932497" y="3349680"/>
              <a:ext cx="4534530" cy="585764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b="1" dirty="0">
                  <a:solidFill>
                    <a:schemeClr val="tx1"/>
                  </a:solidFill>
                </a:rPr>
                <a:t>Clinical Domain </a:t>
              </a:r>
              <a:r>
                <a:rPr lang="en-US" sz="1400" dirty="0">
                  <a:solidFill>
                    <a:schemeClr val="tx1"/>
                  </a:solidFill>
                </a:rPr>
                <a:t>– Precision oncology surveillance</a:t>
              </a:r>
            </a:p>
            <a:p>
              <a:r>
                <a:rPr lang="en-US" sz="1200" i="1" dirty="0">
                  <a:solidFill>
                    <a:schemeClr val="tx1"/>
                  </a:solidFill>
                </a:rPr>
                <a:t>Expanded SEER database information capture</a:t>
              </a:r>
            </a:p>
            <a:p>
              <a:r>
                <a:rPr lang="en-US" sz="1200" i="1" dirty="0">
                  <a:solidFill>
                    <a:schemeClr val="tx1"/>
                  </a:solidFill>
                </a:rPr>
                <a:t>Modeling patient health trajectories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2932370D-7FC4-1D49-B525-FA9535B24AA8}"/>
                </a:ext>
              </a:extLst>
            </p:cNvPr>
            <p:cNvSpPr/>
            <p:nvPr/>
          </p:nvSpPr>
          <p:spPr>
            <a:xfrm>
              <a:off x="3162783" y="3349679"/>
              <a:ext cx="763929" cy="585765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273A63BE-E22E-124A-B5A8-D238798DD9B4}"/>
                </a:ext>
              </a:extLst>
            </p:cNvPr>
            <p:cNvGrpSpPr/>
            <p:nvPr/>
          </p:nvGrpSpPr>
          <p:grpSpPr>
            <a:xfrm>
              <a:off x="3208420" y="3435498"/>
              <a:ext cx="675888" cy="407227"/>
              <a:chOff x="4267200" y="4267200"/>
              <a:chExt cx="1401120" cy="868859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xmlns="" id="{9A9C2F4C-2A43-8B49-8F52-8CD4991EC3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267200" y="4267200"/>
                <a:ext cx="1401120" cy="868859"/>
              </a:xfrm>
              <a:prstGeom prst="rect">
                <a:avLst/>
              </a:prstGeom>
            </p:spPr>
          </p:pic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xmlns="" id="{05BCF533-0AAC-1F46-9B49-7793AAC40AF8}"/>
                  </a:ext>
                </a:extLst>
              </p:cNvPr>
              <p:cNvGrpSpPr/>
              <p:nvPr/>
            </p:nvGrpSpPr>
            <p:grpSpPr>
              <a:xfrm>
                <a:off x="4343400" y="4343400"/>
                <a:ext cx="304800" cy="591329"/>
                <a:chOff x="533400" y="1828800"/>
                <a:chExt cx="762000" cy="1277129"/>
              </a:xfrm>
            </p:grpSpPr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xmlns="" id="{24A7EEEA-D614-C545-96CE-7300A2B084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xmlns="" id="{0F82C92A-9A18-2F43-A992-3485249CB8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xmlns="" id="{01FF684B-FD1A-3441-AE7C-F46502699A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xmlns="" id="{B8747788-0BEB-174D-BF6E-080C99FB02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xmlns="" id="{758EB2F2-BECD-394B-B577-5A1C4EBD63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xmlns="" id="{B9F18FC4-4217-5E4F-B91C-4E4EECB7EE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2514600"/>
                  <a:ext cx="152400" cy="591329"/>
                </a:xfrm>
                <a:prstGeom prst="rect">
                  <a:avLst/>
                </a:prstGeom>
              </p:spPr>
            </p:pic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xmlns="" id="{4E2DDA50-B15A-5747-8E61-C8567A54F0DA}"/>
                  </a:ext>
                </a:extLst>
              </p:cNvPr>
              <p:cNvGrpSpPr/>
              <p:nvPr/>
            </p:nvGrpSpPr>
            <p:grpSpPr>
              <a:xfrm>
                <a:off x="4800600" y="4495800"/>
                <a:ext cx="304800" cy="591329"/>
                <a:chOff x="533400" y="1828800"/>
                <a:chExt cx="762000" cy="1277129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xmlns="" id="{52CA16C3-5370-A54C-9AB5-E354C17234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xmlns="" id="{2C400074-2A5E-734D-A4EF-1FC4D85AF0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xmlns="" id="{B95E870C-D56E-AA4C-B77F-F7B2925AD5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xmlns="" id="{653E14D9-C481-7946-9612-934E9E5DCA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xmlns="" id="{3ABEF110-243E-BE45-B8E1-D5C60D9E06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xmlns="" id="{22B28F84-7C7D-5A45-BF0B-BA75FBED20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2514600"/>
                  <a:ext cx="152400" cy="591329"/>
                </a:xfrm>
                <a:prstGeom prst="rect">
                  <a:avLst/>
                </a:prstGeom>
              </p:spPr>
            </p:pic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xmlns="" id="{AF260EE6-B43C-BE47-8023-EF2C502BAA7D}"/>
                  </a:ext>
                </a:extLst>
              </p:cNvPr>
              <p:cNvGrpSpPr/>
              <p:nvPr/>
            </p:nvGrpSpPr>
            <p:grpSpPr>
              <a:xfrm>
                <a:off x="5334000" y="4419600"/>
                <a:ext cx="304800" cy="591329"/>
                <a:chOff x="533400" y="1828800"/>
                <a:chExt cx="762000" cy="1277129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xmlns="" id="{8FB856B6-AD87-4540-A97E-F27D00275F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xmlns="" id="{4975FC00-6380-C84F-AC24-12FD9AA754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xmlns="" id="{562037B6-A54B-A348-8AF0-2CEDA859EB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18288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xmlns="" id="{C99DF141-9B18-DA46-8BF6-35D172FDAC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34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xmlns="" id="{D8F652B5-4D14-974A-8556-5679303A08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8200" y="2514600"/>
                  <a:ext cx="152400" cy="591329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xmlns="" id="{0E503717-81EE-9945-AF44-DDF299409B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3000" y="2514600"/>
                  <a:ext cx="152400" cy="591329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86406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on supercomputers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Steep learning curve with myriad technologies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11612" y="1561332"/>
            <a:ext cx="8165592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        Scheduler ;   scripting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513" y="3530855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593" y="3530855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9966" y="4706312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1270" y="4706312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7704" y="5940733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8076" y="5849874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782" y="2069460"/>
            <a:ext cx="1268590" cy="681867"/>
          </a:xfrm>
          <a:prstGeom prst="rect">
            <a:avLst/>
          </a:prstGeom>
        </p:spPr>
      </p:pic>
      <p:pic>
        <p:nvPicPr>
          <p:cNvPr id="16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894" y="2069460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4" descr="Image result for slurm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6" descr="Image result for slurm logo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597" y="1903820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AutoShape 9" descr="https://d33wubrfki0l68.cloudfront.net/306f655dcc33cc3d958cab80d78d3f2da427974c/a2bd8/img/logo/svg/full_colored_dark.sv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9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038" y="2074504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13" descr="Image result for horovod logo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739" y="3462299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AutoShape 16" descr="Image result for mpi forum logo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18" descr="Image result for mpi forum logo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7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525" y="5924206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AutoShape 21" descr="Image result for scipy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70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819" y="4745931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72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013" y="4651081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/>
          <p:cNvSpPr/>
          <p:nvPr/>
        </p:nvSpPr>
        <p:spPr>
          <a:xfrm>
            <a:off x="7970516" y="5863692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8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3s81si1s5ygj3mzby34dq6qf-wpengine.netdna-ssl.com/wp-content/uploads/2015/04/AuroraFea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581" y="5297149"/>
            <a:ext cx="2343635" cy="126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Race to Exascale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876800" cy="4525963"/>
          </a:xfrm>
        </p:spPr>
        <p:txBody>
          <a:bodyPr/>
          <a:lstStyle/>
          <a:p>
            <a:r>
              <a:rPr lang="en-US" dirty="0" smtClean="0"/>
              <a:t>The exaflop computer: a quintillion (</a:t>
            </a:r>
            <a:r>
              <a:rPr lang="en-US" b="1" dirty="0" smtClean="0"/>
              <a:t>10</a:t>
            </a:r>
            <a:r>
              <a:rPr lang="en-US" b="1" baseline="30000" dirty="0" smtClean="0"/>
              <a:t>18</a:t>
            </a:r>
            <a:r>
              <a:rPr lang="en-US" dirty="0" smtClean="0"/>
              <a:t>) </a:t>
            </a:r>
            <a:r>
              <a:rPr lang="en-US" dirty="0"/>
              <a:t>floating </a:t>
            </a:r>
            <a:r>
              <a:rPr lang="en-US" dirty="0" smtClean="0"/>
              <a:t>point </a:t>
            </a:r>
            <a:r>
              <a:rPr lang="en-US" dirty="0"/>
              <a:t>operations per </a:t>
            </a:r>
            <a:r>
              <a:rPr lang="en-US" dirty="0" smtClean="0"/>
              <a:t>second</a:t>
            </a:r>
          </a:p>
          <a:p>
            <a:endParaRPr lang="en-US" dirty="0"/>
          </a:p>
          <a:p>
            <a:r>
              <a:rPr lang="en-US" dirty="0" smtClean="0"/>
              <a:t>Massive, hierarchical concurrency</a:t>
            </a:r>
          </a:p>
          <a:p>
            <a:endParaRPr lang="en-US" dirty="0"/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System variety, complexity</a:t>
            </a:r>
          </a:p>
          <a:p>
            <a:pPr lvl="1"/>
            <a:r>
              <a:rPr lang="en-US" dirty="0" smtClean="0"/>
              <a:t>Use of accelerators</a:t>
            </a:r>
            <a:endParaRPr lang="en-US" dirty="0"/>
          </a:p>
          <a:p>
            <a:pPr lvl="1"/>
            <a:r>
              <a:rPr lang="en-US" dirty="0" smtClean="0"/>
              <a:t>Programmability</a:t>
            </a:r>
          </a:p>
          <a:p>
            <a:pPr lvl="1"/>
            <a:endParaRPr lang="en-US" dirty="0"/>
          </a:p>
          <a:p>
            <a:r>
              <a:rPr lang="en-US" dirty="0" smtClean="0"/>
              <a:t>Need frameworks to easily apply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exotic systems to complex application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BEE434E-B384-A245-84B1-C534A8D5426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91604" y="3406015"/>
            <a:ext cx="4087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#3 </a:t>
            </a:r>
            <a:r>
              <a:rPr lang="en-US" i="1" dirty="0" err="1" smtClean="0"/>
              <a:t>TaihuLight</a:t>
            </a:r>
            <a:r>
              <a:rPr lang="en-US" dirty="0" smtClean="0"/>
              <a:t>: 125 PF, 15 MW (China)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29090" y="2135381"/>
            <a:ext cx="44294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#1 </a:t>
            </a:r>
            <a:r>
              <a:rPr lang="en-US" i="1" dirty="0" smtClean="0"/>
              <a:t>Summit</a:t>
            </a:r>
            <a:r>
              <a:rPr lang="en-US" dirty="0" smtClean="0"/>
              <a:t>: 200 PF, 10 MW (Oak Ridge)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312083" y="4925151"/>
            <a:ext cx="376263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#28 </a:t>
            </a:r>
            <a:r>
              <a:rPr lang="en-US" i="1" dirty="0" smtClean="0"/>
              <a:t>Theta</a:t>
            </a:r>
            <a:r>
              <a:rPr lang="en-US" dirty="0" smtClean="0"/>
              <a:t>: 12 PF, 1 MW (Argonne)</a:t>
            </a:r>
            <a:endParaRPr lang="en-US" dirty="0"/>
          </a:p>
        </p:txBody>
      </p:sp>
      <p:pic>
        <p:nvPicPr>
          <p:cNvPr id="13" name="Picture 2" descr="http://pc.smellycat.com/clipart/pc-fl9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395" y="5671882"/>
            <a:ext cx="1991085" cy="50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313239" y="5741499"/>
            <a:ext cx="10999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= 2.5 MW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95539" y="362480"/>
            <a:ext cx="2144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TOP500 leaderboard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006147" y="6419133"/>
            <a:ext cx="278794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xpected 2021 (Argonne)</a:t>
            </a:r>
            <a:endParaRPr lang="en-US" dirty="0"/>
          </a:p>
        </p:txBody>
      </p:sp>
      <p:pic>
        <p:nvPicPr>
          <p:cNvPr id="1026" name="Picture 2" descr="Summit supercomputer at Oak Ridge National Laboratory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748" y="731812"/>
            <a:ext cx="2109694" cy="140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581" y="2493020"/>
            <a:ext cx="2124441" cy="886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Image result for argonne thet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739" y="3816947"/>
            <a:ext cx="1629712" cy="110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40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CANDLE/Supervisor Goals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Develop </a:t>
            </a:r>
            <a:r>
              <a:rPr lang="en-US" dirty="0">
                <a:solidFill>
                  <a:prstClr val="black"/>
                </a:solidFill>
              </a:rPr>
              <a:t>an </a:t>
            </a:r>
            <a:r>
              <a:rPr lang="en-US" dirty="0" smtClean="0">
                <a:solidFill>
                  <a:prstClr val="black"/>
                </a:solidFill>
              </a:rPr>
              <a:t>exascale </a:t>
            </a:r>
            <a:r>
              <a:rPr lang="en-US" dirty="0">
                <a:solidFill>
                  <a:prstClr val="black"/>
                </a:solidFill>
              </a:rPr>
              <a:t>deep </a:t>
            </a:r>
            <a:r>
              <a:rPr lang="en-US" dirty="0" smtClean="0">
                <a:solidFill>
                  <a:prstClr val="black"/>
                </a:solidFill>
              </a:rPr>
              <a:t>learning </a:t>
            </a:r>
            <a:r>
              <a:rPr lang="en-US" dirty="0">
                <a:solidFill>
                  <a:prstClr val="black"/>
                </a:solidFill>
              </a:rPr>
              <a:t>environment for cancer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prstClr val="black"/>
                </a:solidFill>
              </a:rPr>
              <a:t>Building on open source </a:t>
            </a:r>
            <a:r>
              <a:rPr lang="en-US" dirty="0" smtClean="0">
                <a:solidFill>
                  <a:prstClr val="black"/>
                </a:solidFill>
              </a:rPr>
              <a:t>deep </a:t>
            </a:r>
            <a:r>
              <a:rPr lang="en-US" dirty="0">
                <a:solidFill>
                  <a:prstClr val="black"/>
                </a:solidFill>
              </a:rPr>
              <a:t>learning frameworks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prstClr val="black"/>
                </a:solidFill>
              </a:rPr>
              <a:t>Optimization for </a:t>
            </a:r>
            <a:r>
              <a:rPr lang="en-US" dirty="0" smtClean="0">
                <a:solidFill>
                  <a:prstClr val="black"/>
                </a:solidFill>
              </a:rPr>
              <a:t>CORAL and </a:t>
            </a:r>
            <a:r>
              <a:rPr lang="en-US" dirty="0">
                <a:solidFill>
                  <a:prstClr val="black"/>
                </a:solidFill>
              </a:rPr>
              <a:t>exascale platforms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prstClr val="black"/>
                </a:solidFill>
              </a:rPr>
              <a:t>Support all three pilot </a:t>
            </a:r>
            <a:r>
              <a:rPr lang="en-US" dirty="0" smtClean="0">
                <a:solidFill>
                  <a:prstClr val="black"/>
                </a:solidFill>
              </a:rPr>
              <a:t>project needs </a:t>
            </a:r>
            <a:r>
              <a:rPr lang="en-US" dirty="0">
                <a:solidFill>
                  <a:prstClr val="black"/>
                </a:solidFill>
              </a:rPr>
              <a:t>for deep </a:t>
            </a:r>
            <a:r>
              <a:rPr lang="en-US" dirty="0" smtClean="0">
                <a:solidFill>
                  <a:prstClr val="black"/>
                </a:solidFill>
              </a:rPr>
              <a:t>learning</a:t>
            </a:r>
            <a:endParaRPr lang="en-US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prstClr val="black"/>
                </a:solidFill>
              </a:rPr>
              <a:t>Collaborate with DOE computing centers, HPC vendors and ECP co-design and software technology projects </a:t>
            </a:r>
            <a:endParaRPr lang="en-US" dirty="0" smtClean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Mission statement: Enable </a:t>
            </a:r>
            <a:r>
              <a:rPr lang="en-US" dirty="0"/>
              <a:t>the most challenging deep learning problems in </a:t>
            </a:r>
            <a:r>
              <a:rPr lang="en-US" dirty="0" smtClean="0"/>
              <a:t>cancer </a:t>
            </a:r>
            <a:r>
              <a:rPr lang="en-US" dirty="0"/>
              <a:t>research to run on the most capable supercomputers in the </a:t>
            </a:r>
            <a:r>
              <a:rPr lang="en-US" dirty="0" smtClean="0"/>
              <a:t>DOE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Provide a path forward for machine learning applications at the largest scale…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53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CANDLE/Supervisor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CANDLE/Supervisor consists of several high-level workflows:</a:t>
            </a:r>
          </a:p>
          <a:p>
            <a:pPr lvl="1"/>
            <a:r>
              <a:rPr lang="en-US" dirty="0" smtClean="0"/>
              <a:t>Capable of modifying/controlling application parameters dynamically as the workflow progresses and training runs complete</a:t>
            </a:r>
          </a:p>
          <a:p>
            <a:pPr lvl="1"/>
            <a:r>
              <a:rPr lang="en-US" dirty="0" smtClean="0"/>
              <a:t>Distribute work across large computing infrastructure, manage progress</a:t>
            </a:r>
          </a:p>
          <a:p>
            <a:r>
              <a:rPr lang="en-US" dirty="0" smtClean="0"/>
              <a:t>Underlying applications are Python programs that use Keras/TensorFlow</a:t>
            </a:r>
          </a:p>
          <a:p>
            <a:endParaRPr lang="en-US" dirty="0"/>
          </a:p>
          <a:p>
            <a:r>
              <a:rPr lang="en-US" dirty="0" smtClean="0"/>
              <a:t>“User code” shown in </a:t>
            </a:r>
            <a:br>
              <a:rPr lang="en-US" dirty="0" smtClean="0"/>
            </a:br>
            <a:r>
              <a:rPr lang="en-US" dirty="0" smtClean="0"/>
              <a:t>blue</a:t>
            </a:r>
          </a:p>
          <a:p>
            <a:r>
              <a:rPr lang="en-US" dirty="0" smtClean="0"/>
              <a:t>“Utilities” shown in </a:t>
            </a:r>
            <a:br>
              <a:rPr lang="en-US" dirty="0" smtClean="0"/>
            </a:br>
            <a:r>
              <a:rPr lang="en-US" dirty="0" smtClean="0"/>
              <a:t>white</a:t>
            </a:r>
          </a:p>
          <a:p>
            <a:r>
              <a:rPr lang="en-US" dirty="0" smtClean="0"/>
              <a:t>New studies would be </a:t>
            </a:r>
            <a:br>
              <a:rPr lang="en-US" dirty="0" smtClean="0"/>
            </a:br>
            <a:r>
              <a:rPr lang="en-US" dirty="0" smtClean="0"/>
              <a:t>developed by </a:t>
            </a:r>
            <a:br>
              <a:rPr lang="en-US" dirty="0" smtClean="0"/>
            </a:br>
            <a:r>
              <a:rPr lang="en-US" dirty="0" smtClean="0"/>
              <a:t>modifying the blue</a:t>
            </a:r>
            <a:br>
              <a:rPr lang="en-US" dirty="0" smtClean="0"/>
            </a:br>
            <a:r>
              <a:rPr lang="en-US" dirty="0" smtClean="0"/>
              <a:t>sections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074" name="Picture 2" descr="C:\cygwin\home\wozniak\collab\papers\candle\2019\CompBioMed\slides\Bloc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540" y="3450273"/>
            <a:ext cx="60325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21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CANDLE/Supervisor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Runs start with a test script</a:t>
            </a:r>
          </a:p>
          <a:p>
            <a:r>
              <a:rPr lang="en-US" dirty="0" smtClean="0"/>
              <a:t>CFG scripts contain</a:t>
            </a:r>
            <a:br>
              <a:rPr lang="en-US" dirty="0" smtClean="0"/>
            </a:br>
            <a:r>
              <a:rPr lang="en-US" dirty="0" smtClean="0"/>
              <a:t>settings for a system</a:t>
            </a:r>
            <a:br>
              <a:rPr lang="en-US" dirty="0" smtClean="0"/>
            </a:br>
            <a:r>
              <a:rPr lang="en-US" dirty="0" smtClean="0"/>
              <a:t>or parameters for a </a:t>
            </a:r>
            <a:br>
              <a:rPr lang="en-US" dirty="0" smtClean="0"/>
            </a:br>
            <a:r>
              <a:rPr lang="en-US" dirty="0" smtClean="0"/>
              <a:t>given study </a:t>
            </a:r>
            <a:br>
              <a:rPr lang="en-US" dirty="0" smtClean="0"/>
            </a:br>
            <a:r>
              <a:rPr lang="en-US" dirty="0" smtClean="0"/>
              <a:t>(e.g., search space)</a:t>
            </a:r>
          </a:p>
          <a:p>
            <a:r>
              <a:rPr lang="en-US" dirty="0" smtClean="0"/>
              <a:t>Reusable site settings</a:t>
            </a:r>
          </a:p>
          <a:p>
            <a:r>
              <a:rPr lang="en-US" dirty="0" smtClean="0"/>
              <a:t>The workflow shell</a:t>
            </a:r>
            <a:br>
              <a:rPr lang="en-US" dirty="0" smtClean="0"/>
            </a:br>
            <a:r>
              <a:rPr lang="en-US" dirty="0" smtClean="0"/>
              <a:t>script sets up the run</a:t>
            </a:r>
          </a:p>
          <a:p>
            <a:r>
              <a:rPr lang="en-US" dirty="0" smtClean="0"/>
              <a:t>Swift/T launches and </a:t>
            </a:r>
            <a:br>
              <a:rPr lang="en-US" dirty="0" smtClean="0"/>
            </a:br>
            <a:r>
              <a:rPr lang="en-US" dirty="0" smtClean="0"/>
              <a:t>manages the workflow</a:t>
            </a:r>
          </a:p>
          <a:p>
            <a:r>
              <a:rPr lang="en-US" dirty="0" smtClean="0"/>
              <a:t>Reusable Model scripts</a:t>
            </a:r>
            <a:br>
              <a:rPr lang="en-US" dirty="0" smtClean="0"/>
            </a:br>
            <a:r>
              <a:rPr lang="en-US" dirty="0" smtClean="0"/>
              <a:t>set up each app run</a:t>
            </a:r>
          </a:p>
          <a:p>
            <a:r>
              <a:rPr lang="en-US" dirty="0" smtClean="0"/>
              <a:t>The DL app uses </a:t>
            </a:r>
            <a:br>
              <a:rPr lang="en-US" dirty="0" smtClean="0"/>
            </a:br>
            <a:r>
              <a:rPr lang="en-US" dirty="0" smtClean="0"/>
              <a:t>Keras/TF plus CANDLE </a:t>
            </a:r>
            <a:br>
              <a:rPr lang="en-US" dirty="0" smtClean="0"/>
            </a:br>
            <a:r>
              <a:rPr lang="en-US" dirty="0" smtClean="0"/>
              <a:t>Python utilities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 descr="C:\cygwin\home\wozniak\collab\papers\candle\2019\CompBioMed\slides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986" y="2049758"/>
            <a:ext cx="60325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16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robustness under noise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75517" y="1697371"/>
            <a:ext cx="526848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float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[0:num_noises];</a:t>
            </a: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trials[]      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[0:num_trials-1];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level,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trial, j in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trials  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"%02i-%02i" %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"{\"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\":%f}"%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level *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noise_step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result = 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printf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("result %s : noise %0.3f : %s",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result);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sp>
        <p:nvSpPr>
          <p:cNvPr id="7" name="AutoShape 2" descr="https://files.slack.com/files-pri/T4KKYK8R2-FJWLE0F9S/plot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https://files.slack.com/files-pri/T4KKYK8R2-FJWLE0F9S/plot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7200" y="1699994"/>
            <a:ext cx="3418317" cy="4906545"/>
          </a:xfrm>
        </p:spPr>
        <p:txBody>
          <a:bodyPr/>
          <a:lstStyle/>
          <a:p>
            <a:r>
              <a:rPr lang="en-US" dirty="0" smtClean="0"/>
              <a:t>Simple parameter sweep- measure impact of bad data injection into NT3 model</a:t>
            </a:r>
          </a:p>
          <a:p>
            <a:r>
              <a:rPr lang="en-US" dirty="0" smtClean="0"/>
              <a:t>Workflow script loops over range of noise levels and trials </a:t>
            </a:r>
          </a:p>
          <a:p>
            <a:r>
              <a:rPr lang="en-US" dirty="0" smtClean="0"/>
              <a:t>Parallel loops expose all work to the system concurrently</a:t>
            </a:r>
          </a:p>
          <a:p>
            <a:r>
              <a:rPr lang="en-US" dirty="0" smtClean="0"/>
              <a:t>JSON fragment is assembled with CANDLE hyperparameters </a:t>
            </a:r>
            <a:endParaRPr lang="en-US" dirty="0"/>
          </a:p>
          <a:p>
            <a:r>
              <a:rPr lang="en-US" dirty="0" smtClean="0"/>
              <a:t>CANDLE </a:t>
            </a:r>
            <a:r>
              <a:rPr lang="en-US" b="1" dirty="0" err="1" smtClean="0"/>
              <a:t>obj</a:t>
            </a:r>
            <a:r>
              <a:rPr lang="en-US" b="1" dirty="0" smtClean="0"/>
              <a:t>() </a:t>
            </a:r>
            <a:r>
              <a:rPr lang="en-US" dirty="0" smtClean="0"/>
              <a:t>function invokes the model scripts to run NT3</a:t>
            </a:r>
          </a:p>
          <a:p>
            <a:r>
              <a:rPr lang="en-US" dirty="0" smtClean="0"/>
              <a:t>Resulting validation accuracy is simply printed to the screen</a:t>
            </a:r>
          </a:p>
          <a:p>
            <a:r>
              <a:rPr lang="en-US" dirty="0" smtClean="0"/>
              <a:t>All runs on ALCF </a:t>
            </a:r>
            <a:r>
              <a:rPr lang="en-US" i="1" dirty="0" smtClean="0"/>
              <a:t>Theta,</a:t>
            </a:r>
            <a:br>
              <a:rPr lang="en-US" i="1" dirty="0" smtClean="0"/>
            </a:br>
            <a:r>
              <a:rPr lang="en-US" dirty="0" smtClean="0"/>
              <a:t>4,392-node Xeon Phi system</a:t>
            </a:r>
          </a:p>
          <a:p>
            <a:endParaRPr lang="en-US" dirty="0"/>
          </a:p>
        </p:txBody>
      </p:sp>
      <p:pic>
        <p:nvPicPr>
          <p:cNvPr id="1029" name="Picture 5" descr="C:\cygwin\home\wozniak\collab\papers\candle\2019\CompBioMed\slides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7675" y="4391660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68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_4x3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25112</TotalTime>
  <Words>1144</Words>
  <Application>Microsoft Office PowerPoint</Application>
  <PresentationFormat>On-screen Show (4:3)</PresentationFormat>
  <Paragraphs>233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presentation_4x3</vt:lpstr>
      <vt:lpstr>Accelerating Deep Learning Adoption in Biomedicine With the CANDLE Framework</vt:lpstr>
      <vt:lpstr>OUTLINE</vt:lpstr>
      <vt:lpstr>CANDLE: Application goals</vt:lpstr>
      <vt:lpstr>Deep learning on supercomputers</vt:lpstr>
      <vt:lpstr>The Race to Exascale</vt:lpstr>
      <vt:lpstr>CANDLE/Supervisor Goals</vt:lpstr>
      <vt:lpstr>CANDLE/Supervisor overview</vt:lpstr>
      <vt:lpstr>CANDLE/Supervisor Implementation</vt:lpstr>
      <vt:lpstr>Example: robustness under noise</vt:lpstr>
      <vt:lpstr>Example: Hyperparameter optimization</vt:lpstr>
      <vt:lpstr>EMEWS workflow structure</vt:lpstr>
      <vt:lpstr>Example: INCREMENTAL learning</vt:lpstr>
      <vt:lpstr>Using workflow-integrated storage</vt:lpstr>
      <vt:lpstr>Next steps in exascale learning</vt:lpstr>
      <vt:lpstr>PowerPoint Presentation</vt:lpstr>
      <vt:lpstr>Thanks</vt:lpstr>
    </vt:vector>
  </TitlesOfParts>
  <Company>Argonne National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Miesen</dc:creator>
  <cp:lastModifiedBy>Justin Wozniak</cp:lastModifiedBy>
  <cp:revision>336</cp:revision>
  <cp:lastPrinted>2015-09-08T15:35:42Z</cp:lastPrinted>
  <dcterms:created xsi:type="dcterms:W3CDTF">2015-11-17T23:08:18Z</dcterms:created>
  <dcterms:modified xsi:type="dcterms:W3CDTF">2019-09-26T08:08:37Z</dcterms:modified>
</cp:coreProperties>
</file>